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8"/>
    <p:sldId id="257" r:id="rId19"/>
    <p:sldId id="258" r:id="rId20"/>
    <p:sldId id="259" r:id="rId21"/>
    <p:sldId id="260" r:id="rId22"/>
    <p:sldId id="261" r:id="rId23"/>
    <p:sldId id="262" r:id="rId2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DM Sans" charset="1" panose="00000000000000000000"/>
      <p:regular r:id="rId10"/>
    </p:embeddedFont>
    <p:embeddedFont>
      <p:font typeface="DM Sans Bold" charset="1" panose="00000000000000000000"/>
      <p:regular r:id="rId11"/>
    </p:embeddedFont>
    <p:embeddedFont>
      <p:font typeface="DM Sans Italics" charset="1" panose="00000000000000000000"/>
      <p:regular r:id="rId12"/>
    </p:embeddedFont>
    <p:embeddedFont>
      <p:font typeface="DM Sans Bold Italics" charset="1" panose="00000000000000000000"/>
      <p:regular r:id="rId13"/>
    </p:embeddedFont>
    <p:embeddedFont>
      <p:font typeface="Agrandir Medium" charset="1" panose="00000600000000000000"/>
      <p:regular r:id="rId14"/>
    </p:embeddedFont>
    <p:embeddedFont>
      <p:font typeface="Agrandir Medium Bold" charset="1" panose="00000900000000000000"/>
      <p:regular r:id="rId15"/>
    </p:embeddedFont>
    <p:embeddedFont>
      <p:font typeface="Agrandir Medium Italics" charset="1" panose="00000600000000000000"/>
      <p:regular r:id="rId16"/>
    </p:embeddedFont>
    <p:embeddedFont>
      <p:font typeface="Agrandir Medium Bold Italics" charset="1" panose="000009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slides/slide1.xml" Type="http://schemas.openxmlformats.org/officeDocument/2006/relationships/slide"/><Relationship Id="rId19" Target="slides/slide2.xml" Type="http://schemas.openxmlformats.org/officeDocument/2006/relationships/slide"/><Relationship Id="rId2" Target="presProps.xml" Type="http://schemas.openxmlformats.org/officeDocument/2006/relationships/presProps"/><Relationship Id="rId20" Target="slides/slide3.xml" Type="http://schemas.openxmlformats.org/officeDocument/2006/relationships/slide"/><Relationship Id="rId21" Target="slides/slide4.xml" Type="http://schemas.openxmlformats.org/officeDocument/2006/relationships/slide"/><Relationship Id="rId22" Target="slides/slide5.xml" Type="http://schemas.openxmlformats.org/officeDocument/2006/relationships/slide"/><Relationship Id="rId23" Target="slides/slide6.xml" Type="http://schemas.openxmlformats.org/officeDocument/2006/relationships/slide"/><Relationship Id="rId24" Target="slides/slide7.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png>
</file>

<file path=ppt/media/image4.png>
</file>

<file path=ppt/media/image5.sv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 Id="rId4"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DFAF0"/>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59377" r="0" b="21872"/>
          <a:stretch>
            <a:fillRect/>
          </a:stretch>
        </p:blipFill>
        <p:spPr>
          <a:xfrm flipH="false" flipV="false" rot="0">
            <a:off x="0" y="5143500"/>
            <a:ext cx="18288000" cy="5143500"/>
          </a:xfrm>
          <a:prstGeom prst="rect">
            <a:avLst/>
          </a:prstGeom>
        </p:spPr>
      </p:pic>
      <p:sp>
        <p:nvSpPr>
          <p:cNvPr name="TextBox 3" id="3"/>
          <p:cNvSpPr txBox="true"/>
          <p:nvPr/>
        </p:nvSpPr>
        <p:spPr>
          <a:xfrm rot="0">
            <a:off x="1028700" y="923925"/>
            <a:ext cx="10944333" cy="2787015"/>
          </a:xfrm>
          <a:prstGeom prst="rect">
            <a:avLst/>
          </a:prstGeom>
        </p:spPr>
        <p:txBody>
          <a:bodyPr anchor="t" rtlCol="false" tIns="0" lIns="0" bIns="0" rIns="0">
            <a:spAutoFit/>
          </a:bodyPr>
          <a:lstStyle/>
          <a:p>
            <a:pPr>
              <a:lnSpc>
                <a:spcPts val="9600"/>
              </a:lnSpc>
            </a:pPr>
            <a:r>
              <a:rPr lang="en-US" sz="9600" spc="-96">
                <a:solidFill>
                  <a:srgbClr val="000000"/>
                </a:solidFill>
                <a:latin typeface="Agrandir Medium Bold"/>
              </a:rPr>
              <a:t>Factory method</a:t>
            </a:r>
          </a:p>
          <a:p>
            <a:pPr algn="l" marL="0" indent="0" lvl="0">
              <a:lnSpc>
                <a:spcPts val="9600"/>
              </a:lnSpc>
              <a:spcBef>
                <a:spcPct val="0"/>
              </a:spcBef>
            </a:pPr>
          </a:p>
        </p:txBody>
      </p:sp>
      <p:sp>
        <p:nvSpPr>
          <p:cNvPr name="TextBox 4" id="4"/>
          <p:cNvSpPr txBox="true"/>
          <p:nvPr/>
        </p:nvSpPr>
        <p:spPr>
          <a:xfrm rot="0">
            <a:off x="15742904" y="2814742"/>
            <a:ext cx="947256" cy="481330"/>
          </a:xfrm>
          <a:prstGeom prst="rect">
            <a:avLst/>
          </a:prstGeom>
        </p:spPr>
        <p:txBody>
          <a:bodyPr anchor="t" rtlCol="false" tIns="0" lIns="0" bIns="0" rIns="0">
            <a:spAutoFit/>
          </a:bodyPr>
          <a:lstStyle/>
          <a:p>
            <a:pPr algn="ctr">
              <a:lnSpc>
                <a:spcPts val="3919"/>
              </a:lnSpc>
            </a:pPr>
            <a:r>
              <a:rPr lang="en-US" sz="2799" spc="83">
                <a:solidFill>
                  <a:srgbClr val="000000"/>
                </a:solidFill>
                <a:latin typeface="DM Sans Bold"/>
              </a:rPr>
              <a:t>QUIZ</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DFAF0"/>
        </a:solidFill>
      </p:bgPr>
    </p:bg>
    <p:spTree>
      <p:nvGrpSpPr>
        <p:cNvPr id="1" name=""/>
        <p:cNvGrpSpPr/>
        <p:nvPr/>
      </p:nvGrpSpPr>
      <p:grpSpPr>
        <a:xfrm>
          <a:off x="0" y="0"/>
          <a:ext cx="0" cy="0"/>
          <a:chOff x="0" y="0"/>
          <a:chExt cx="0" cy="0"/>
        </a:xfrm>
      </p:grpSpPr>
      <p:sp>
        <p:nvSpPr>
          <p:cNvPr name="AutoShape 2" id="2"/>
          <p:cNvSpPr/>
          <p:nvPr/>
        </p:nvSpPr>
        <p:spPr>
          <a:xfrm rot="0">
            <a:off x="0" y="-120970"/>
            <a:ext cx="8656662" cy="10407970"/>
          </a:xfrm>
          <a:prstGeom prst="rect">
            <a:avLst/>
          </a:prstGeom>
          <a:solidFill>
            <a:srgbClr val="24C0C5"/>
          </a:solidFill>
        </p:spPr>
      </p:sp>
      <p:pic>
        <p:nvPicPr>
          <p:cNvPr name="Picture 3" id="3"/>
          <p:cNvPicPr>
            <a:picLocks noChangeAspect="true"/>
          </p:cNvPicPr>
          <p:nvPr/>
        </p:nvPicPr>
        <p:blipFill>
          <a:blip r:embed="rId2"/>
          <a:srcRect l="0" t="38419" r="13467" b="26497"/>
          <a:stretch>
            <a:fillRect/>
          </a:stretch>
        </p:blipFill>
        <p:spPr>
          <a:xfrm flipH="false" flipV="false" rot="0">
            <a:off x="0" y="5143500"/>
            <a:ext cx="8656662" cy="5264470"/>
          </a:xfrm>
          <a:prstGeom prst="rect">
            <a:avLst/>
          </a:prstGeom>
        </p:spPr>
      </p:pic>
      <p:sp>
        <p:nvSpPr>
          <p:cNvPr name="TextBox 4" id="4"/>
          <p:cNvSpPr txBox="true"/>
          <p:nvPr/>
        </p:nvSpPr>
        <p:spPr>
          <a:xfrm rot="0">
            <a:off x="962205" y="1475514"/>
            <a:ext cx="6732253" cy="157924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Khái niệm</a:t>
            </a:r>
          </a:p>
          <a:p>
            <a:pPr algn="ctr">
              <a:lnSpc>
                <a:spcPts val="5880"/>
              </a:lnSpc>
            </a:pPr>
          </a:p>
        </p:txBody>
      </p:sp>
      <p:sp>
        <p:nvSpPr>
          <p:cNvPr name="TextBox 5" id="5"/>
          <p:cNvSpPr txBox="true"/>
          <p:nvPr/>
        </p:nvSpPr>
        <p:spPr>
          <a:xfrm rot="0">
            <a:off x="9596887" y="4078605"/>
            <a:ext cx="7662413" cy="2082165"/>
          </a:xfrm>
          <a:prstGeom prst="rect">
            <a:avLst/>
          </a:prstGeom>
        </p:spPr>
        <p:txBody>
          <a:bodyPr anchor="t" rtlCol="false" tIns="0" lIns="0" bIns="0" rIns="0">
            <a:spAutoFit/>
          </a:bodyPr>
          <a:lstStyle/>
          <a:p>
            <a:pPr marL="518162" indent="-259081" lvl="1">
              <a:lnSpc>
                <a:spcPts val="3360"/>
              </a:lnSpc>
              <a:buFont typeface="Arial"/>
              <a:buChar char="•"/>
            </a:pPr>
            <a:r>
              <a:rPr lang="en-US" sz="2400">
                <a:solidFill>
                  <a:srgbClr val="000000"/>
                </a:solidFill>
                <a:latin typeface="DM Sans"/>
              </a:rPr>
              <a:t>Factory Method là một design pattern cung cấp một giao diện (interface) để tạo đối tượng trong class cha nhưng cho phép class con của nó ghi đè để tạo đối tượng theo những kiểu khác nhau của bài toán.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FDFAF0"/>
        </a:solidFill>
      </p:bgPr>
    </p:bg>
    <p:spTree>
      <p:nvGrpSpPr>
        <p:cNvPr id="1" name=""/>
        <p:cNvGrpSpPr/>
        <p:nvPr/>
      </p:nvGrpSpPr>
      <p:grpSpPr>
        <a:xfrm>
          <a:off x="0" y="0"/>
          <a:ext cx="0" cy="0"/>
          <a:chOff x="0" y="0"/>
          <a:chExt cx="0" cy="0"/>
        </a:xfrm>
      </p:grpSpPr>
      <p:sp>
        <p:nvSpPr>
          <p:cNvPr name="TextBox 2" id="2"/>
          <p:cNvSpPr txBox="true"/>
          <p:nvPr/>
        </p:nvSpPr>
        <p:spPr>
          <a:xfrm rot="0">
            <a:off x="1994808" y="2586566"/>
            <a:ext cx="14298384" cy="6273800"/>
          </a:xfrm>
          <a:prstGeom prst="rect">
            <a:avLst/>
          </a:prstGeom>
        </p:spPr>
        <p:txBody>
          <a:bodyPr anchor="t" rtlCol="false" tIns="0" lIns="0" bIns="0" rIns="0">
            <a:spAutoFit/>
          </a:bodyPr>
          <a:lstStyle/>
          <a:p>
            <a:pPr algn="ctr">
              <a:lnSpc>
                <a:spcPts val="4900"/>
              </a:lnSpc>
            </a:pPr>
            <a:r>
              <a:rPr lang="en-US" sz="3500">
                <a:solidFill>
                  <a:srgbClr val="000000"/>
                </a:solidFill>
                <a:latin typeface="Agrandir Medium"/>
              </a:rPr>
              <a:t>Giả sử bạn có một ứng dụng về vận tải (logictics), ban đầu ứng dụng ra đời chỉ phục vụ cho việc vận chuyển hàng hóa với phương tiện là xe tải (Truck). Sau một thời gian có nhiều khách hàng biết đến và có một công ty về vận tải hành khách đề nghị hợp tác, với phương tiện là xe Bus. Nhưng với thiết kế ban đầu của ứng dụng chỉ phục vụ cho hàng hóa, dẫn đến code của chương trình gắn chặt với phương tiện là xe tải. Do đó, để phục vụ cho khách hàng mới bạn cần sửa đổi lại code cũ để có thể đáp ứng cho họ. Sẽ thế nào khi ngày càng có nhiều khách hàng khác với các phương tiện khác nhau ? Đó thật sự là vấn đề lớn đối với ứng dụng của bạn.</a:t>
            </a:r>
          </a:p>
        </p:txBody>
      </p:sp>
      <p:sp>
        <p:nvSpPr>
          <p:cNvPr name="TextBox 3" id="3"/>
          <p:cNvSpPr txBox="true"/>
          <p:nvPr/>
        </p:nvSpPr>
        <p:spPr>
          <a:xfrm rot="0">
            <a:off x="5777874" y="1178771"/>
            <a:ext cx="6732253" cy="83629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Bối cảnh</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DFAF0"/>
        </a:solidFill>
      </p:bgPr>
    </p:bg>
    <p:spTree>
      <p:nvGrpSpPr>
        <p:cNvPr id="1" name=""/>
        <p:cNvGrpSpPr/>
        <p:nvPr/>
      </p:nvGrpSpPr>
      <p:grpSpPr>
        <a:xfrm>
          <a:off x="0" y="0"/>
          <a:ext cx="0" cy="0"/>
          <a:chOff x="0" y="0"/>
          <a:chExt cx="0" cy="0"/>
        </a:xfrm>
      </p:grpSpPr>
      <p:sp>
        <p:nvSpPr>
          <p:cNvPr name="AutoShape 2" id="2"/>
          <p:cNvSpPr/>
          <p:nvPr/>
        </p:nvSpPr>
        <p:spPr>
          <a:xfrm rot="0">
            <a:off x="-185537" y="-216460"/>
            <a:ext cx="6140335" cy="10719921"/>
          </a:xfrm>
          <a:prstGeom prst="rect">
            <a:avLst/>
          </a:prstGeom>
          <a:solidFill>
            <a:srgbClr val="FFB923"/>
          </a:solidFill>
        </p:spPr>
      </p:sp>
      <p:pic>
        <p:nvPicPr>
          <p:cNvPr name="Picture 3" id="3"/>
          <p:cNvPicPr>
            <a:picLocks noChangeAspect="true"/>
          </p:cNvPicPr>
          <p:nvPr/>
        </p:nvPicPr>
        <p:blipFill>
          <a:blip r:embed="rId2"/>
          <a:srcRect l="3400" t="12026" r="3400" b="0"/>
          <a:stretch>
            <a:fillRect/>
          </a:stretch>
        </p:blipFill>
        <p:spPr>
          <a:xfrm flipH="false" flipV="false" rot="0">
            <a:off x="5954798" y="-216460"/>
            <a:ext cx="12616940" cy="4965893"/>
          </a:xfrm>
          <a:prstGeom prst="rect">
            <a:avLst/>
          </a:prstGeom>
        </p:spPr>
      </p:pic>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902333" y="2728076"/>
            <a:ext cx="4109967" cy="4042713"/>
          </a:xfrm>
          <a:prstGeom prst="rect">
            <a:avLst/>
          </a:prstGeom>
        </p:spPr>
      </p:pic>
      <p:sp>
        <p:nvSpPr>
          <p:cNvPr name="TextBox 5" id="5"/>
          <p:cNvSpPr txBox="true"/>
          <p:nvPr/>
        </p:nvSpPr>
        <p:spPr>
          <a:xfrm rot="0">
            <a:off x="6485436" y="5934075"/>
            <a:ext cx="11338947" cy="2082165"/>
          </a:xfrm>
          <a:prstGeom prst="rect">
            <a:avLst/>
          </a:prstGeom>
        </p:spPr>
        <p:txBody>
          <a:bodyPr anchor="t" rtlCol="false" tIns="0" lIns="0" bIns="0" rIns="0">
            <a:spAutoFit/>
          </a:bodyPr>
          <a:lstStyle/>
          <a:p>
            <a:pPr algn="l">
              <a:lnSpc>
                <a:spcPts val="3359"/>
              </a:lnSpc>
            </a:pPr>
            <a:r>
              <a:rPr lang="en-US" sz="2400">
                <a:solidFill>
                  <a:srgbClr val="000000"/>
                </a:solidFill>
                <a:latin typeface="DM Sans"/>
              </a:rPr>
              <a:t>Factory Method đưa ra một cách để thay thế việc khởi tạo đối tượng trong constructor bởi từ khóa new object bằng việc gọi một phương thức đặc biệt gọi là factory. Với cách này các đối tượng vẫn được tạo bởi từ khóa new nhưng nó được gọi ở factory method. Đối tượng trả về từ method này sẽ là các sản phẩm tương ứng theo yêu cầu.</a:t>
            </a:r>
          </a:p>
        </p:txBody>
      </p:sp>
      <p:sp>
        <p:nvSpPr>
          <p:cNvPr name="TextBox 6" id="6"/>
          <p:cNvSpPr txBox="true"/>
          <p:nvPr/>
        </p:nvSpPr>
        <p:spPr>
          <a:xfrm rot="0">
            <a:off x="902333" y="4549408"/>
            <a:ext cx="3964594" cy="83629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Giải pháp</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DFAF0"/>
        </a:solidFill>
      </p:bgPr>
    </p:bg>
    <p:spTree>
      <p:nvGrpSpPr>
        <p:cNvPr id="1" name=""/>
        <p:cNvGrpSpPr/>
        <p:nvPr/>
      </p:nvGrpSpPr>
      <p:grpSpPr>
        <a:xfrm>
          <a:off x="0" y="0"/>
          <a:ext cx="0" cy="0"/>
          <a:chOff x="0" y="0"/>
          <a:chExt cx="0" cy="0"/>
        </a:xfrm>
      </p:grpSpPr>
      <p:sp>
        <p:nvSpPr>
          <p:cNvPr name="AutoShape 2" id="2"/>
          <p:cNvSpPr/>
          <p:nvPr/>
        </p:nvSpPr>
        <p:spPr>
          <a:xfrm rot="0">
            <a:off x="-185537" y="-216460"/>
            <a:ext cx="4150132" cy="10719921"/>
          </a:xfrm>
          <a:prstGeom prst="rect">
            <a:avLst/>
          </a:prstGeom>
          <a:solidFill>
            <a:srgbClr val="24C0C5"/>
          </a:solidFill>
        </p:spPr>
      </p:sp>
      <p:pic>
        <p:nvPicPr>
          <p:cNvPr name="Picture 3" id="3"/>
          <p:cNvPicPr>
            <a:picLocks noChangeAspect="true"/>
          </p:cNvPicPr>
          <p:nvPr/>
        </p:nvPicPr>
        <p:blipFill>
          <a:blip r:embed="rId2"/>
          <a:srcRect l="0" t="0" r="0" b="0"/>
          <a:stretch>
            <a:fillRect/>
          </a:stretch>
        </p:blipFill>
        <p:spPr>
          <a:xfrm flipH="false" flipV="false" rot="0">
            <a:off x="5478521" y="0"/>
            <a:ext cx="10823297" cy="6231595"/>
          </a:xfrm>
          <a:prstGeom prst="rect">
            <a:avLst/>
          </a:prstGeom>
        </p:spPr>
      </p:pic>
      <p:sp>
        <p:nvSpPr>
          <p:cNvPr name="TextBox 4" id="4"/>
          <p:cNvSpPr txBox="true"/>
          <p:nvPr/>
        </p:nvSpPr>
        <p:spPr>
          <a:xfrm rot="0">
            <a:off x="5687897" y="6183970"/>
            <a:ext cx="11338947" cy="3758565"/>
          </a:xfrm>
          <a:prstGeom prst="rect">
            <a:avLst/>
          </a:prstGeom>
        </p:spPr>
        <p:txBody>
          <a:bodyPr anchor="t" rtlCol="false" tIns="0" lIns="0" bIns="0" rIns="0">
            <a:spAutoFit/>
          </a:bodyPr>
          <a:lstStyle/>
          <a:p>
            <a:pPr>
              <a:lnSpc>
                <a:spcPts val="3359"/>
              </a:lnSpc>
            </a:pPr>
            <a:r>
              <a:rPr lang="en-US" sz="2400" spc="-7">
                <a:solidFill>
                  <a:srgbClr val="000000"/>
                </a:solidFill>
                <a:latin typeface="DM Sans"/>
              </a:rPr>
              <a:t>Trong đó:</a:t>
            </a:r>
          </a:p>
          <a:p>
            <a:pPr marL="518160" indent="-259080" lvl="1">
              <a:lnSpc>
                <a:spcPts val="3359"/>
              </a:lnSpc>
              <a:buFont typeface="Arial"/>
              <a:buChar char="•"/>
            </a:pPr>
            <a:r>
              <a:rPr lang="en-US" sz="2400">
                <a:solidFill>
                  <a:srgbClr val="000000"/>
                </a:solidFill>
                <a:latin typeface="DM Sans"/>
              </a:rPr>
              <a:t>Product: </a:t>
            </a:r>
            <a:r>
              <a:rPr lang="en-US" sz="2400">
                <a:solidFill>
                  <a:srgbClr val="000000"/>
                </a:solidFill>
                <a:latin typeface="DM Sans"/>
              </a:rPr>
              <a:t>Là interface mà có đặc tính phổ biến nhất để tạo các sản phẩm trong class con. Ví dụ với bài toán đề cập nó là ICar.</a:t>
            </a:r>
          </a:p>
          <a:p>
            <a:pPr marL="518160" indent="-259080" lvl="1">
              <a:lnSpc>
                <a:spcPts val="3359"/>
              </a:lnSpc>
              <a:buFont typeface="Arial"/>
              <a:buChar char="•"/>
            </a:pPr>
            <a:r>
              <a:rPr lang="en-US" sz="2400">
                <a:solidFill>
                  <a:srgbClr val="000000"/>
                </a:solidFill>
                <a:latin typeface="DM Sans"/>
              </a:rPr>
              <a:t>Concrete Products: Là các</a:t>
            </a:r>
            <a:r>
              <a:rPr lang="en-US" sz="2400">
                <a:solidFill>
                  <a:srgbClr val="000000"/>
                </a:solidFill>
                <a:latin typeface="DM Sans"/>
              </a:rPr>
              <a:t> sản phẩm cụ thể sau khi được tạo thông qua factory method</a:t>
            </a:r>
          </a:p>
          <a:p>
            <a:pPr algn="l" marL="518160" indent="-259080" lvl="1">
              <a:lnSpc>
                <a:spcPts val="3359"/>
              </a:lnSpc>
              <a:buFont typeface="Arial"/>
              <a:buChar char="•"/>
            </a:pPr>
            <a:r>
              <a:rPr lang="en-US" sz="2400">
                <a:solidFill>
                  <a:srgbClr val="000000"/>
                </a:solidFill>
                <a:latin typeface="DM Sans"/>
              </a:rPr>
              <a:t>Creator: Đây sẽ là nơi tạo ra factory method. Điểm quan trọng ở đây đó là kiểu trả về của factory method phải là kiểu Product. Bạn có thể khai báo factory method với kiểu abstract như vậy các class con có thể ghi đè nó.</a:t>
            </a:r>
          </a:p>
          <a:p>
            <a:pPr algn="l">
              <a:lnSpc>
                <a:spcPts val="3359"/>
              </a:lnSpc>
            </a:pPr>
          </a:p>
        </p:txBody>
      </p:sp>
      <p:sp>
        <p:nvSpPr>
          <p:cNvPr name="TextBox 5" id="5"/>
          <p:cNvSpPr txBox="true"/>
          <p:nvPr/>
        </p:nvSpPr>
        <p:spPr>
          <a:xfrm rot="0">
            <a:off x="0" y="4625340"/>
            <a:ext cx="3964594" cy="83629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Cấu trúc</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FDFAF0"/>
        </a:solidFill>
      </p:bgPr>
    </p:bg>
    <p:spTree>
      <p:nvGrpSpPr>
        <p:cNvPr id="1" name=""/>
        <p:cNvGrpSpPr/>
        <p:nvPr/>
      </p:nvGrpSpPr>
      <p:grpSpPr>
        <a:xfrm>
          <a:off x="0" y="0"/>
          <a:ext cx="0" cy="0"/>
          <a:chOff x="0" y="0"/>
          <a:chExt cx="0" cy="0"/>
        </a:xfrm>
      </p:grpSpPr>
      <p:sp>
        <p:nvSpPr>
          <p:cNvPr name="AutoShape 2" id="2"/>
          <p:cNvSpPr/>
          <p:nvPr/>
        </p:nvSpPr>
        <p:spPr>
          <a:xfrm rot="0">
            <a:off x="-185537" y="-216460"/>
            <a:ext cx="4150132" cy="10719921"/>
          </a:xfrm>
          <a:prstGeom prst="rect">
            <a:avLst/>
          </a:prstGeom>
          <a:solidFill>
            <a:srgbClr val="24C0C5"/>
          </a:solidFill>
        </p:spPr>
      </p:sp>
      <p:sp>
        <p:nvSpPr>
          <p:cNvPr name="TextBox 3" id="3"/>
          <p:cNvSpPr txBox="true"/>
          <p:nvPr/>
        </p:nvSpPr>
        <p:spPr>
          <a:xfrm rot="0">
            <a:off x="4541194" y="3235024"/>
            <a:ext cx="12718106" cy="4209928"/>
          </a:xfrm>
          <a:prstGeom prst="rect">
            <a:avLst/>
          </a:prstGeom>
        </p:spPr>
        <p:txBody>
          <a:bodyPr anchor="t" rtlCol="false" tIns="0" lIns="0" bIns="0" rIns="0">
            <a:spAutoFit/>
          </a:bodyPr>
          <a:lstStyle/>
          <a:p>
            <a:pPr marL="581184" indent="-290592" lvl="1">
              <a:lnSpc>
                <a:spcPts val="3768"/>
              </a:lnSpc>
              <a:buFont typeface="Arial"/>
              <a:buChar char="•"/>
            </a:pPr>
            <a:r>
              <a:rPr lang="en-US" sz="2691" spc="-8">
                <a:solidFill>
                  <a:srgbClr val="000000"/>
                </a:solidFill>
                <a:latin typeface="DM Sans"/>
              </a:rPr>
              <a:t>Sử dụng Facto</a:t>
            </a:r>
            <a:r>
              <a:rPr lang="en-US" sz="2691" spc="-8">
                <a:solidFill>
                  <a:srgbClr val="000000"/>
                </a:solidFill>
                <a:latin typeface="DM Sans"/>
              </a:rPr>
              <a:t>ry Method kh</a:t>
            </a:r>
            <a:r>
              <a:rPr lang="en-US" sz="2691" spc="-8">
                <a:solidFill>
                  <a:srgbClr val="000000"/>
                </a:solidFill>
                <a:latin typeface="DM Sans"/>
              </a:rPr>
              <a:t>i bạn không biết trước kiểu và các phụ thuộc của object mà code sẽ làm việc với nó.</a:t>
            </a:r>
          </a:p>
          <a:p>
            <a:pPr marL="581184" indent="-290592" lvl="1">
              <a:lnSpc>
                <a:spcPts val="3768"/>
              </a:lnSpc>
              <a:buFont typeface="Arial"/>
              <a:buChar char="•"/>
            </a:pPr>
            <a:r>
              <a:rPr lang="en-US" sz="2691" spc="-8">
                <a:solidFill>
                  <a:srgbClr val="000000"/>
                </a:solidFill>
                <a:latin typeface="DM Sans"/>
              </a:rPr>
              <a:t>Sử dụng Factory Method khi</a:t>
            </a:r>
            <a:r>
              <a:rPr lang="en-US" sz="2691" spc="-8">
                <a:solidFill>
                  <a:srgbClr val="000000"/>
                </a:solidFill>
                <a:latin typeface="DM Sans"/>
              </a:rPr>
              <a:t> bạn muốn cung cấp cho người dùng thư viện hoặc framework của bạn một cách để mở rộng các thành phần sẵn có bên trong nó.</a:t>
            </a:r>
          </a:p>
          <a:p>
            <a:pPr algn="l" marL="581184" indent="-290592" lvl="1">
              <a:lnSpc>
                <a:spcPts val="3768"/>
              </a:lnSpc>
              <a:buFont typeface="Arial"/>
              <a:buChar char="•"/>
            </a:pPr>
            <a:r>
              <a:rPr lang="en-US" sz="2691" spc="-8">
                <a:solidFill>
                  <a:srgbClr val="000000"/>
                </a:solidFill>
                <a:latin typeface="DM Sans"/>
              </a:rPr>
              <a:t>Sử dụng Factory Method khi bạn muốn tiết kiệm tài nguyên hệ thống bằng việc tái sử dụng các object đã có thay vì xây dựng lại mỗi lần có thêm sản phẩm mới.</a:t>
            </a:r>
          </a:p>
          <a:p>
            <a:pPr algn="l">
              <a:lnSpc>
                <a:spcPts val="3768"/>
              </a:lnSpc>
            </a:pPr>
          </a:p>
        </p:txBody>
      </p:sp>
      <p:sp>
        <p:nvSpPr>
          <p:cNvPr name="TextBox 4" id="4"/>
          <p:cNvSpPr txBox="true"/>
          <p:nvPr/>
        </p:nvSpPr>
        <p:spPr>
          <a:xfrm rot="0">
            <a:off x="0" y="4625340"/>
            <a:ext cx="3964594" cy="157924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Ứng dụng</a:t>
            </a:r>
          </a:p>
          <a:p>
            <a:pPr algn="ctr">
              <a:lnSpc>
                <a:spcPts val="5880"/>
              </a:lnSpc>
            </a:pP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FDFAF0"/>
        </a:solidFill>
      </p:bgPr>
    </p:bg>
    <p:spTree>
      <p:nvGrpSpPr>
        <p:cNvPr id="1" name=""/>
        <p:cNvGrpSpPr/>
        <p:nvPr/>
      </p:nvGrpSpPr>
      <p:grpSpPr>
        <a:xfrm>
          <a:off x="0" y="0"/>
          <a:ext cx="0" cy="0"/>
          <a:chOff x="0" y="0"/>
          <a:chExt cx="0" cy="0"/>
        </a:xfrm>
      </p:grpSpPr>
      <p:sp>
        <p:nvSpPr>
          <p:cNvPr name="AutoShape 2" id="2"/>
          <p:cNvSpPr/>
          <p:nvPr/>
        </p:nvSpPr>
        <p:spPr>
          <a:xfrm rot="0">
            <a:off x="-185537" y="-216460"/>
            <a:ext cx="4150132" cy="10719921"/>
          </a:xfrm>
          <a:prstGeom prst="rect">
            <a:avLst/>
          </a:prstGeom>
          <a:solidFill>
            <a:srgbClr val="24C0C5"/>
          </a:solidFill>
        </p:spPr>
      </p:sp>
      <p:sp>
        <p:nvSpPr>
          <p:cNvPr name="TextBox 3" id="3"/>
          <p:cNvSpPr txBox="true"/>
          <p:nvPr/>
        </p:nvSpPr>
        <p:spPr>
          <a:xfrm rot="0">
            <a:off x="4261337" y="2591034"/>
            <a:ext cx="14026663" cy="5207434"/>
          </a:xfrm>
          <a:prstGeom prst="rect">
            <a:avLst/>
          </a:prstGeom>
        </p:spPr>
        <p:txBody>
          <a:bodyPr anchor="t" rtlCol="false" tIns="0" lIns="0" bIns="0" rIns="0">
            <a:spAutoFit/>
          </a:bodyPr>
          <a:lstStyle/>
          <a:p>
            <a:pPr>
              <a:lnSpc>
                <a:spcPts val="4156"/>
              </a:lnSpc>
            </a:pPr>
            <a:r>
              <a:rPr lang="en-US" sz="2968" spc="-8">
                <a:solidFill>
                  <a:srgbClr val="000000"/>
                </a:solidFill>
                <a:latin typeface="DM Sans Bold"/>
              </a:rPr>
              <a:t>Ưu điểm</a:t>
            </a:r>
          </a:p>
          <a:p>
            <a:pPr marL="640981" indent="-320491" lvl="1">
              <a:lnSpc>
                <a:spcPts val="4156"/>
              </a:lnSpc>
              <a:buFont typeface="Arial"/>
              <a:buChar char="•"/>
            </a:pPr>
            <a:r>
              <a:rPr lang="en-US" sz="2968" spc="-8">
                <a:solidFill>
                  <a:srgbClr val="000000"/>
                </a:solidFill>
                <a:latin typeface="DM Sans"/>
              </a:rPr>
              <a:t>Tránh việc gắn chặt việc tạo sản phẩm với bất kỳ một loại sản phẩm cụ thể nào.</a:t>
            </a:r>
          </a:p>
          <a:p>
            <a:pPr marL="640981" indent="-320491" lvl="1">
              <a:lnSpc>
                <a:spcPts val="4156"/>
              </a:lnSpc>
              <a:buFont typeface="Arial"/>
              <a:buChar char="•"/>
            </a:pPr>
            <a:r>
              <a:rPr lang="en-US" sz="2968" spc="-8">
                <a:solidFill>
                  <a:srgbClr val="000000"/>
                </a:solidFill>
                <a:latin typeface="DM Sans"/>
              </a:rPr>
              <a:t>Single Responsibility Principle: Bạn có thể chuyển code tạo sản phẩm đến một nơi trong chương trình, làm cho việc maintain dễ dàng hơn.</a:t>
            </a:r>
          </a:p>
          <a:p>
            <a:pPr marL="640981" indent="-320491" lvl="1">
              <a:lnSpc>
                <a:spcPts val="4156"/>
              </a:lnSpc>
              <a:buFont typeface="Arial"/>
              <a:buChar char="•"/>
            </a:pPr>
            <a:r>
              <a:rPr lang="en-US" sz="2968" spc="-8">
                <a:solidFill>
                  <a:srgbClr val="000000"/>
                </a:solidFill>
                <a:latin typeface="DM Sans"/>
              </a:rPr>
              <a:t>Open/Closed Principle: Như những mô tả ở trên, chúng ta có thể dễ dàng thêm một kiểu sản phẩm mới mà không làm ảnh hưởng đến code hiện tại.</a:t>
            </a:r>
          </a:p>
          <a:p>
            <a:pPr>
              <a:lnSpc>
                <a:spcPts val="4156"/>
              </a:lnSpc>
            </a:pPr>
            <a:r>
              <a:rPr lang="en-US" sz="2968" spc="-8">
                <a:solidFill>
                  <a:srgbClr val="000000"/>
                </a:solidFill>
                <a:latin typeface="DM Sans Bold"/>
              </a:rPr>
              <a:t>Nhược điểm</a:t>
            </a:r>
          </a:p>
          <a:p>
            <a:pPr marL="640981" indent="-320491" lvl="1">
              <a:lnSpc>
                <a:spcPts val="4156"/>
              </a:lnSpc>
              <a:buFont typeface="Arial"/>
              <a:buChar char="•"/>
            </a:pPr>
            <a:r>
              <a:rPr lang="en-US" sz="2968" spc="-8">
                <a:solidFill>
                  <a:srgbClr val="000000"/>
                </a:solidFill>
                <a:latin typeface="DM Sans"/>
              </a:rPr>
              <a:t>Code sẽ trở nên phức tạp khi có quá nhiều class con để triển khai pattern</a:t>
            </a:r>
          </a:p>
          <a:p>
            <a:pPr algn="l">
              <a:lnSpc>
                <a:spcPts val="4156"/>
              </a:lnSpc>
            </a:pPr>
          </a:p>
        </p:txBody>
      </p:sp>
      <p:sp>
        <p:nvSpPr>
          <p:cNvPr name="TextBox 4" id="4"/>
          <p:cNvSpPr txBox="true"/>
          <p:nvPr/>
        </p:nvSpPr>
        <p:spPr>
          <a:xfrm rot="0">
            <a:off x="0" y="4625340"/>
            <a:ext cx="3964594" cy="1579245"/>
          </a:xfrm>
          <a:prstGeom prst="rect">
            <a:avLst/>
          </a:prstGeom>
        </p:spPr>
        <p:txBody>
          <a:bodyPr anchor="t" rtlCol="false" tIns="0" lIns="0" bIns="0" rIns="0">
            <a:spAutoFit/>
          </a:bodyPr>
          <a:lstStyle/>
          <a:p>
            <a:pPr algn="ctr">
              <a:lnSpc>
                <a:spcPts val="5880"/>
              </a:lnSpc>
            </a:pPr>
            <a:r>
              <a:rPr lang="en-US" sz="4200">
                <a:solidFill>
                  <a:srgbClr val="000000"/>
                </a:solidFill>
                <a:latin typeface="Agrandir Medium"/>
              </a:rPr>
              <a:t>Ưu nhược điểm</a:t>
            </a:r>
          </a:p>
          <a:p>
            <a:pPr algn="ctr">
              <a:lnSpc>
                <a:spcPts val="588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DAFRpqSFTnI</dc:identifier>
  <dcterms:modified xsi:type="dcterms:W3CDTF">2011-08-01T06:04:30Z</dcterms:modified>
  <cp:revision>1</cp:revision>
  <dc:title>Factory method</dc:title>
</cp:coreProperties>
</file>

<file path=docProps/thumbnail.jpeg>
</file>